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238" r:id="rId3"/>
    <p:sldId id="1242" r:id="rId4"/>
    <p:sldId id="1245" r:id="rId5"/>
    <p:sldId id="1243" r:id="rId6"/>
    <p:sldId id="1250" r:id="rId7"/>
    <p:sldId id="1244" r:id="rId8"/>
    <p:sldId id="12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高中地理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第四单元环境与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发展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单元活动　人文地理社会调查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开展人文地理社会调查，有助于了解家乡的基本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地理环境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，分析区域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人地关系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存在的问题，提出可持续发展的建议和措施，为建设家乡贡献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聪明才智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64704"/>
            <a:ext cx="7257145" cy="751578"/>
          </a:xfrm>
          <a:prstGeom prst="rect">
            <a:avLst/>
          </a:prstGeom>
        </p:spPr>
      </p:pic>
      <p:pic>
        <p:nvPicPr>
          <p:cNvPr id="4" name="知识点1.eps" descr="id:21474906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112422" cy="3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）了解并初步掌握人文地理社会调查的基本方法。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）学会选择调查内容，设计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调查方案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和路线，运用基本调查方法开展调查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）尝试应用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地理信息技术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等现代手段，获取地理知识，解释地理问题。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丰富阅历，培养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实践能力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，提高地理学科素养，增强观察、调查、写作能力及社会交往能力。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51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763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0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89855"/>
            <a:ext cx="1156193" cy="30746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2278"/>
              </p:ext>
            </p:extLst>
          </p:nvPr>
        </p:nvGraphicFramePr>
        <p:xfrm>
          <a:off x="334566" y="2125960"/>
          <a:ext cx="1152128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080120">
                  <a:extLst>
                    <a:ext uri="{9D8B030D-6E8A-4147-A177-3AD203B41FA5}">
                      <a16:colId xmlns:a16="http://schemas.microsoft.com/office/drawing/2014/main" val="2711623618"/>
                    </a:ext>
                  </a:extLst>
                </a:gridCol>
                <a:gridCol w="10441160">
                  <a:extLst>
                    <a:ext uri="{9D8B030D-6E8A-4147-A177-3AD203B41FA5}">
                      <a16:colId xmlns:a16="http://schemas.microsoft.com/office/drawing/2014/main" val="125188588"/>
                    </a:ext>
                  </a:extLst>
                </a:gridCol>
              </a:tblGrid>
              <a:tr h="4320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527005"/>
                  </a:ext>
                </a:extLst>
              </a:tr>
              <a:tr h="8641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文献法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通过上网查询等多种手段获取文献资料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对被调查区域的历史和现状形成初步印象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7565264"/>
                  </a:ext>
                </a:extLst>
              </a:tr>
              <a:tr h="8641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问卷法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将调查中提出的问题以书面形式编制成调查表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分发给被调查人员填写答案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然后回收整理、统计和研究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088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710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685178"/>
              </p:ext>
            </p:extLst>
          </p:nvPr>
        </p:nvGraphicFramePr>
        <p:xfrm>
          <a:off x="334566" y="1484784"/>
          <a:ext cx="11521280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2776461375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5373565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5291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观察法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根据调查任务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用自己感官或相机等辅助工具观察记录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获取第一手资料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901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对于调查者当时无法直接观察到的人文现象等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还可以采用单独访谈和会议座谈等方法进行调查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816847"/>
                  </a:ext>
                </a:extLst>
              </a:tr>
            </a:tbl>
          </a:graphicData>
        </a:graphic>
      </p:graphicFrame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76098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基本步骤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选定地点与课题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调查方案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开展实地调查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调查资料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撰写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调查报告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交流成果。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79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681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调查城乡土地利用现状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查找地图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规划考察路线并根据调查工作量，选择合适的交通方式。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实施调查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沿途观察、观测、记录土地利用类型的变化，获取第一手资料并及时填写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《人文地理野外调查记录》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7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40768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5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人文地理野处调查记录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45095"/>
              </p:ext>
            </p:extLst>
          </p:nvPr>
        </p:nvGraphicFramePr>
        <p:xfrm>
          <a:off x="334565" y="1719392"/>
          <a:ext cx="11521281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3841195">
                  <a:extLst>
                    <a:ext uri="{9D8B030D-6E8A-4147-A177-3AD203B41FA5}">
                      <a16:colId xmlns:a16="http://schemas.microsoft.com/office/drawing/2014/main" val="103392741"/>
                    </a:ext>
                  </a:extLst>
                </a:gridCol>
                <a:gridCol w="3841195">
                  <a:extLst>
                    <a:ext uri="{9D8B030D-6E8A-4147-A177-3AD203B41FA5}">
                      <a16:colId xmlns:a16="http://schemas.microsoft.com/office/drawing/2014/main" val="2340191559"/>
                    </a:ext>
                  </a:extLst>
                </a:gridCol>
                <a:gridCol w="3838891">
                  <a:extLst>
                    <a:ext uri="{9D8B030D-6E8A-4147-A177-3AD203B41FA5}">
                      <a16:colId xmlns:a16="http://schemas.microsoft.com/office/drawing/2014/main" val="33864535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调查地点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地理利用类型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所见主要设施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753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zh-CN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至</a:t>
                      </a:r>
                      <a:r>
                        <a:rPr lang="zh-CN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4756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zh-CN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至</a:t>
                      </a:r>
                      <a:r>
                        <a:rPr lang="zh-CN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600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zh-CN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至</a:t>
                      </a:r>
                      <a:r>
                        <a:rPr lang="zh-CN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948393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2706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地理调查一般可根据被调查区域的大小，开展路线考察和典型地段调查，也可将两种方式结合起来。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路线考察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：有助于了解地理事物和现象的分布及其变化。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典型地段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调查：有助于较深入地认识被调查区域。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59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在调查中发现问题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结合多种调查方法对调查区进行分析研究，得出结论并完成综合性或专题性调查报告。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14300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208</Words>
  <Application>Microsoft Office PowerPoint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574</cp:revision>
  <dcterms:created xsi:type="dcterms:W3CDTF">2020-11-06T05:24:00Z</dcterms:created>
  <dcterms:modified xsi:type="dcterms:W3CDTF">2025-10-28T09:41:40Z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